
<file path=[Content_Types].xml><?xml version="1.0" encoding="utf-8"?>
<Types xmlns="http://schemas.openxmlformats.org/package/2006/content-types">
  <Default Extension="png" ContentType="image/png"/>
  <Default Extension="mov" ContentType="video/unknown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828B-93C9-40D6-B416-4BEDD689DE45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6878-25F1-4796-B538-688891A4A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345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828B-93C9-40D6-B416-4BEDD689DE45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6878-25F1-4796-B538-688891A4A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147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828B-93C9-40D6-B416-4BEDD689DE45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6878-25F1-4796-B538-688891A4A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653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828B-93C9-40D6-B416-4BEDD689DE45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6878-25F1-4796-B538-688891A4A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87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828B-93C9-40D6-B416-4BEDD689DE45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6878-25F1-4796-B538-688891A4A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40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828B-93C9-40D6-B416-4BEDD689DE45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6878-25F1-4796-B538-688891A4A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515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828B-93C9-40D6-B416-4BEDD689DE45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6878-25F1-4796-B538-688891A4A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650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828B-93C9-40D6-B416-4BEDD689DE45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6878-25F1-4796-B538-688891A4A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760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828B-93C9-40D6-B416-4BEDD689DE45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6878-25F1-4796-B538-688891A4A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6800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828B-93C9-40D6-B416-4BEDD689DE45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6878-25F1-4796-B538-688891A4A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034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828B-93C9-40D6-B416-4BEDD689DE45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E6878-25F1-4796-B538-688891A4A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974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6828B-93C9-40D6-B416-4BEDD689DE45}" type="datetimeFigureOut">
              <a:rPr lang="zh-TW" altLang="en-US" smtClean="0"/>
              <a:t>2018/5/2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E6878-25F1-4796-B538-688891A4A2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593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ov"/><Relationship Id="rId2" Type="http://schemas.microsoft.com/office/2007/relationships/media" Target="../media/media2.mov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1628800"/>
            <a:ext cx="7772400" cy="1755626"/>
          </a:xfrm>
        </p:spPr>
        <p:txBody>
          <a:bodyPr>
            <a:normAutofit/>
          </a:bodyPr>
          <a:lstStyle/>
          <a:p>
            <a:r>
              <a:rPr lang="en-US" altLang="zh-TW" sz="6000" dirty="0" smtClean="0"/>
              <a:t>Forward Kinematics</a:t>
            </a:r>
            <a:endParaRPr lang="zh-TW" altLang="en-US" sz="6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2209800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Computer Animation and Special </a:t>
            </a:r>
            <a:r>
              <a:rPr lang="en-US" altLang="zh-TW" sz="2800" dirty="0" smtClean="0"/>
              <a:t>Effects Assignment 2</a:t>
            </a:r>
          </a:p>
          <a:p>
            <a:endParaRPr lang="en-US" altLang="zh-TW" sz="2800" dirty="0"/>
          </a:p>
          <a:p>
            <a:r>
              <a:rPr lang="en-US" altLang="zh-TW" sz="2800" dirty="0" smtClean="0"/>
              <a:t>2018/05/03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3837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gui</a:t>
            </a:r>
            <a:r>
              <a:rPr lang="en-US" altLang="zh-TW" b="1" dirty="0"/>
              <a:t> Module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gui</a:t>
            </a:r>
            <a:r>
              <a:rPr lang="en-US" altLang="zh-TW" dirty="0"/>
              <a:t>::</a:t>
            </a:r>
            <a:r>
              <a:rPr lang="en-US" altLang="zh-TW" dirty="0" err="1"/>
              <a:t>MainWindow</a:t>
            </a:r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Specify the UI window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Handle all UI </a:t>
            </a:r>
            <a:r>
              <a:rPr lang="en-US" altLang="zh-TW" dirty="0" smtClean="0"/>
              <a:t>flows</a:t>
            </a:r>
          </a:p>
          <a:p>
            <a:pPr lvl="1"/>
            <a:endParaRPr lang="en-US" altLang="zh-TW" dirty="0"/>
          </a:p>
          <a:p>
            <a:r>
              <a:rPr lang="en-US" altLang="zh-TW" dirty="0" err="1"/>
              <a:t>gui</a:t>
            </a:r>
            <a:r>
              <a:rPr lang="en-US" altLang="zh-TW" dirty="0"/>
              <a:t>::Display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Handle almost all events from </a:t>
            </a:r>
            <a:r>
              <a:rPr lang="en-US" altLang="zh-TW" dirty="0" err="1"/>
              <a:t>MainWindow</a:t>
            </a:r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Draw skeletons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77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gui</a:t>
            </a:r>
            <a:r>
              <a:rPr lang="en-US" altLang="zh-TW" b="1" dirty="0"/>
              <a:t>::</a:t>
            </a:r>
            <a:r>
              <a:rPr lang="en-US" altLang="zh-TW" b="1" dirty="0" err="1"/>
              <a:t>MainWindow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LoadSkeletonSlot</a:t>
            </a:r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slot function to the button </a:t>
            </a:r>
            <a:r>
              <a:rPr lang="en-US" altLang="zh-TW" dirty="0">
                <a:ln w="3175">
                  <a:solidFill>
                    <a:schemeClr val="tx1"/>
                  </a:solidFill>
                </a:ln>
              </a:rPr>
              <a:t>Load skeleton</a:t>
            </a:r>
          </a:p>
          <a:p>
            <a:pPr lvl="1"/>
            <a:endParaRPr lang="en-US" altLang="zh-TW" dirty="0"/>
          </a:p>
          <a:p>
            <a:r>
              <a:rPr lang="en-US" altLang="zh-TW" dirty="0" err="1"/>
              <a:t>LoadMotionSlot</a:t>
            </a:r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slot function to the button Load </a:t>
            </a:r>
            <a:r>
              <a:rPr lang="en-US" altLang="zh-TW" dirty="0" smtClean="0"/>
              <a:t>motion</a:t>
            </a:r>
          </a:p>
          <a:p>
            <a:pPr lvl="1"/>
            <a:endParaRPr lang="en-US" altLang="zh-TW" dirty="0"/>
          </a:p>
          <a:p>
            <a:r>
              <a:rPr lang="en-US" altLang="zh-TW" dirty="0" err="1"/>
              <a:t>TimeWarpSlot</a:t>
            </a:r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slot function to the button Time warp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220072" y="2204864"/>
            <a:ext cx="2088232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220072" y="3861048"/>
            <a:ext cx="1930314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220072" y="5445224"/>
            <a:ext cx="1656184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89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gui</a:t>
            </a:r>
            <a:r>
              <a:rPr lang="en-US" altLang="zh-TW" b="1" dirty="0"/>
              <a:t>::Display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 loaded skeletons &amp; </a:t>
            </a:r>
            <a:r>
              <a:rPr lang="en-US" altLang="zh-TW" dirty="0" smtClean="0"/>
              <a:t>motions</a:t>
            </a:r>
          </a:p>
          <a:p>
            <a:endParaRPr lang="en-US" altLang="zh-TW" dirty="0"/>
          </a:p>
          <a:p>
            <a:r>
              <a:rPr lang="en-US" altLang="zh-TW" dirty="0"/>
              <a:t>Access </a:t>
            </a:r>
            <a:r>
              <a:rPr lang="en-US" altLang="zh-TW" dirty="0" err="1"/>
              <a:t>asf</a:t>
            </a:r>
            <a:r>
              <a:rPr lang="en-US" altLang="zh-TW" dirty="0"/>
              <a:t> &amp; </a:t>
            </a:r>
            <a:r>
              <a:rPr lang="en-US" altLang="zh-TW" dirty="0" err="1"/>
              <a:t>amc</a:t>
            </a:r>
            <a:r>
              <a:rPr lang="en-US" altLang="zh-TW" dirty="0"/>
              <a:t> data by integer index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 err="1"/>
              <a:t>skeleton_coll</a:t>
            </a:r>
            <a:r>
              <a:rPr lang="en-US" altLang="zh-TW" dirty="0"/>
              <a:t>_-&gt;at(</a:t>
            </a:r>
            <a:r>
              <a:rPr lang="en-US" altLang="zh-TW" dirty="0" err="1"/>
              <a:t>i</a:t>
            </a:r>
            <a:r>
              <a:rPr lang="en-US" altLang="zh-TW" dirty="0"/>
              <a:t>) the </a:t>
            </a:r>
            <a:r>
              <a:rPr lang="en-US" altLang="zh-TW" dirty="0" err="1"/>
              <a:t>i-th</a:t>
            </a:r>
            <a:r>
              <a:rPr lang="en-US" altLang="zh-TW" dirty="0"/>
              <a:t> loaded </a:t>
            </a:r>
            <a:r>
              <a:rPr lang="en-US" altLang="zh-TW" dirty="0" err="1"/>
              <a:t>asf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 err="1"/>
              <a:t>motion_coll</a:t>
            </a:r>
            <a:r>
              <a:rPr lang="en-US" altLang="zh-TW" dirty="0"/>
              <a:t>_-&gt;at(</a:t>
            </a:r>
            <a:r>
              <a:rPr lang="en-US" altLang="zh-TW" dirty="0" err="1"/>
              <a:t>i</a:t>
            </a:r>
            <a:r>
              <a:rPr lang="en-US" altLang="zh-TW" dirty="0"/>
              <a:t>) the </a:t>
            </a:r>
            <a:r>
              <a:rPr lang="en-US" altLang="zh-TW" dirty="0" err="1"/>
              <a:t>i-th</a:t>
            </a:r>
            <a:r>
              <a:rPr lang="en-US" altLang="zh-TW" dirty="0"/>
              <a:t> loaded </a:t>
            </a:r>
            <a:r>
              <a:rPr lang="en-US" altLang="zh-TW" dirty="0" err="1"/>
              <a:t>amc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 err="1"/>
              <a:t>fk_solver_coll</a:t>
            </a:r>
            <a:r>
              <a:rPr lang="en-US" altLang="zh-TW" dirty="0"/>
              <a:t>_-&gt;at(</a:t>
            </a:r>
            <a:r>
              <a:rPr lang="en-US" altLang="zh-TW" dirty="0" err="1"/>
              <a:t>i</a:t>
            </a:r>
            <a:r>
              <a:rPr lang="en-US" altLang="zh-TW" dirty="0"/>
              <a:t>) the forward kinematics </a:t>
            </a:r>
            <a:r>
              <a:rPr lang="en-US" altLang="zh-TW" dirty="0" smtClean="0"/>
              <a:t>for the </a:t>
            </a:r>
            <a:r>
              <a:rPr lang="en-US" altLang="zh-TW" dirty="0" err="1"/>
              <a:t>i-th</a:t>
            </a:r>
            <a:r>
              <a:rPr lang="en-US" altLang="zh-TW" dirty="0"/>
              <a:t> skeleton &amp; motion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695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math Module</a:t>
            </a:r>
            <a:endParaRPr lang="zh-TW" altLang="en-US" dirty="0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0825" y="1600200"/>
            <a:ext cx="8893175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Contain all necessary vector and matrix operation</a:t>
            </a:r>
          </a:p>
          <a:p>
            <a:pPr eaLnBrk="1" hangingPunct="1">
              <a:defRPr/>
            </a:pPr>
            <a:r>
              <a:rPr lang="en-US" altLang="zh-TW" dirty="0" smtClean="0"/>
              <a:t>Implemented with </a:t>
            </a:r>
            <a:r>
              <a:rPr lang="en-US" altLang="zh-TW" i="1" dirty="0" smtClean="0"/>
              <a:t>Eigen</a:t>
            </a:r>
          </a:p>
          <a:p>
            <a:pPr lvl="1" eaLnBrk="1" hangingPunct="1">
              <a:defRPr/>
            </a:pPr>
            <a:r>
              <a:rPr lang="en-US" altLang="zh-TW" dirty="0" smtClean="0"/>
              <a:t>a C++ template library for linear algebra</a:t>
            </a:r>
          </a:p>
          <a:p>
            <a:pPr lvl="1" eaLnBrk="1" hangingPunct="1">
              <a:defRPr/>
            </a:pPr>
            <a:r>
              <a:rPr lang="en-US" altLang="zh-TW" dirty="0" smtClean="0"/>
              <a:t>Eigen website:</a:t>
            </a:r>
          </a:p>
          <a:p>
            <a:pPr marL="457200" lvl="1" indent="0" eaLnBrk="1" hangingPunct="1">
              <a:buFont typeface="Arial" charset="0"/>
              <a:buNone/>
              <a:defRPr/>
            </a:pPr>
            <a:r>
              <a:rPr lang="en-US" altLang="zh-TW" dirty="0" smtClean="0"/>
              <a:t>   http://eigen.tuxfamily.org/index.php?title=Main_Page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688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math </a:t>
            </a:r>
            <a:r>
              <a:rPr lang="en-US" altLang="zh-TW" b="1" dirty="0" smtClean="0"/>
              <a:t>Module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math::Vector3d_t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column vector with x, y, and z components</a:t>
            </a:r>
          </a:p>
          <a:p>
            <a:r>
              <a:rPr lang="en-US" altLang="zh-TW" dirty="0"/>
              <a:t>math::RotMat3d_t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3D rotation matrix</a:t>
            </a:r>
          </a:p>
          <a:p>
            <a:r>
              <a:rPr lang="en-US" altLang="zh-TW" dirty="0"/>
              <a:t>math::HomoXfm3d_t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3D homogeneous transformation</a:t>
            </a:r>
          </a:p>
          <a:p>
            <a:r>
              <a:rPr lang="en-US" altLang="zh-TW" dirty="0" smtClean="0"/>
              <a:t>math</a:t>
            </a:r>
            <a:r>
              <a:rPr lang="en-US" altLang="zh-TW" dirty="0"/>
              <a:t>::</a:t>
            </a:r>
            <a:r>
              <a:rPr lang="en-US" altLang="zh-TW" dirty="0" err="1"/>
              <a:t>Quaternion_t</a:t>
            </a:r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3D quaternion with w, x, y, and z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150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math Module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math:: Vector6d_t</a:t>
            </a:r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column vector containing 3D angular &amp; linear vectors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represent the 6 degrees-of-freedom in the Cartesian </a:t>
            </a:r>
            <a:r>
              <a:rPr lang="en-US" altLang="zh-TW" dirty="0" smtClean="0"/>
              <a:t>space</a:t>
            </a:r>
          </a:p>
          <a:p>
            <a:pPr lvl="1"/>
            <a:r>
              <a:rPr lang="en-US" altLang="zh-TW" dirty="0"/>
              <a:t> </a:t>
            </a:r>
            <a:r>
              <a:rPr lang="en-US" altLang="zh-TW" dirty="0" smtClean="0"/>
              <a:t>only </a:t>
            </a:r>
            <a:r>
              <a:rPr lang="en-US" altLang="zh-TW" dirty="0"/>
              <a:t>root joint has </a:t>
            </a:r>
            <a:r>
              <a:rPr lang="en-US" altLang="zh-TW" dirty="0" smtClean="0"/>
              <a:t>translations</a:t>
            </a:r>
          </a:p>
          <a:p>
            <a:pPr lvl="1"/>
            <a:endParaRPr lang="en-US" altLang="zh-TW" dirty="0"/>
          </a:p>
          <a:p>
            <a:r>
              <a:rPr lang="en-US" altLang="zh-TW" dirty="0" smtClean="0"/>
              <a:t>math:: Vector6dColl_t</a:t>
            </a:r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represent motion data of a single </a:t>
            </a:r>
            <a:r>
              <a:rPr lang="en-US" altLang="zh-TW" dirty="0" smtClean="0"/>
              <a:t>frame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4292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math Module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math:: SpatialTemporalVector6d_t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sz="2600" dirty="0" smtClean="0"/>
              <a:t>2D storage of math::Vector6d_t</a:t>
            </a:r>
          </a:p>
          <a:p>
            <a:pPr lvl="1"/>
            <a:r>
              <a:rPr lang="en-US" altLang="zh-TW" sz="2600" dirty="0" smtClean="0"/>
              <a:t> represent whole motion sequence of an </a:t>
            </a:r>
            <a:r>
              <a:rPr lang="en-US" altLang="zh-TW" sz="2600" dirty="0" err="1" smtClean="0"/>
              <a:t>amc</a:t>
            </a:r>
            <a:r>
              <a:rPr lang="en-US" altLang="zh-TW" sz="2600" dirty="0" smtClean="0"/>
              <a:t> file</a:t>
            </a:r>
          </a:p>
          <a:p>
            <a:pPr lvl="1"/>
            <a:r>
              <a:rPr lang="en-US" altLang="zh-TW" sz="2600" dirty="0" smtClean="0"/>
              <a:t> </a:t>
            </a:r>
            <a:r>
              <a:rPr lang="en-US" altLang="zh-TW" sz="2600" dirty="0" err="1" smtClean="0"/>
              <a:t>temporal_size</a:t>
            </a:r>
            <a:r>
              <a:rPr lang="en-US" altLang="zh-TW" sz="2600" dirty="0" smtClean="0"/>
              <a:t> is the frame no. of the </a:t>
            </a:r>
            <a:r>
              <a:rPr lang="en-US" altLang="zh-TW" sz="2600" dirty="0" err="1" smtClean="0"/>
              <a:t>amc</a:t>
            </a:r>
            <a:r>
              <a:rPr lang="en-US" altLang="zh-TW" sz="2600" dirty="0" smtClean="0"/>
              <a:t> file</a:t>
            </a:r>
          </a:p>
          <a:p>
            <a:pPr lvl="1"/>
            <a:r>
              <a:rPr lang="en-US" altLang="zh-TW" sz="2600" dirty="0" smtClean="0"/>
              <a:t> </a:t>
            </a:r>
            <a:r>
              <a:rPr lang="en-US" altLang="zh-TW" sz="2600" dirty="0" err="1" smtClean="0"/>
              <a:t>spatial_size</a:t>
            </a:r>
            <a:r>
              <a:rPr lang="en-US" altLang="zh-TW" sz="2600" dirty="0" smtClean="0"/>
              <a:t> is the body no. of the </a:t>
            </a:r>
            <a:r>
              <a:rPr lang="en-US" altLang="zh-TW" sz="2600" dirty="0" err="1" smtClean="0"/>
              <a:t>asf</a:t>
            </a:r>
            <a:r>
              <a:rPr lang="en-US" altLang="zh-TW" sz="2600" dirty="0" smtClean="0"/>
              <a:t> file</a:t>
            </a:r>
            <a:endParaRPr lang="zh-TW" altLang="en-US" sz="2600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168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math utilities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math::</a:t>
            </a:r>
            <a:r>
              <a:rPr lang="en-US" altLang="zh-TW" dirty="0" err="1"/>
              <a:t>ComputeRotMatXyz</a:t>
            </a:r>
            <a:endParaRPr lang="en-US" altLang="zh-TW" dirty="0"/>
          </a:p>
          <a:p>
            <a:pPr lvl="1"/>
            <a:r>
              <a:rPr lang="en-US" altLang="zh-TW" dirty="0" smtClean="0"/>
              <a:t>compute </a:t>
            </a:r>
            <a:r>
              <a:rPr lang="en-US" altLang="zh-TW" dirty="0"/>
              <a:t>rotation matrix from Euler angles by the order </a:t>
            </a:r>
            <a:r>
              <a:rPr lang="en-US" altLang="zh-TW" dirty="0" smtClean="0"/>
              <a:t>x-y-z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math::</a:t>
            </a:r>
            <a:r>
              <a:rPr lang="en-US" altLang="zh-TW" dirty="0" err="1"/>
              <a:t>ComputeQuaternionXyz</a:t>
            </a:r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compute quaternion from Euler angles by the order </a:t>
            </a:r>
            <a:r>
              <a:rPr lang="en-US" altLang="zh-TW" dirty="0" smtClean="0"/>
              <a:t>x-y-z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math::</a:t>
            </a:r>
            <a:r>
              <a:rPr lang="en-US" altLang="zh-TW" dirty="0" err="1"/>
              <a:t>ComputeEulerAngleXyz</a:t>
            </a:r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compute Euler angles from a rotation matrix by the </a:t>
            </a:r>
            <a:r>
              <a:rPr lang="en-US" altLang="zh-TW" dirty="0" smtClean="0"/>
              <a:t>order x-y-z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7296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kinematics Module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kinematics::</a:t>
            </a:r>
            <a:r>
              <a:rPr lang="en-US" altLang="zh-TW" sz="2800" dirty="0" err="1"/>
              <a:t>ArticIdx</a:t>
            </a:r>
            <a:endParaRPr lang="en-US" altLang="zh-TW" sz="2800" dirty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represent the body index with its parent body index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used to construct paths to traverse the articulated </a:t>
            </a:r>
            <a:r>
              <a:rPr lang="en-US" altLang="zh-TW" dirty="0" smtClean="0"/>
              <a:t>system</a:t>
            </a:r>
            <a:br>
              <a:rPr lang="en-US" altLang="zh-TW" dirty="0" smtClean="0"/>
            </a:br>
            <a:r>
              <a:rPr lang="en-US" altLang="zh-TW" dirty="0" smtClean="0"/>
              <a:t>e.g</a:t>
            </a:r>
            <a:r>
              <a:rPr lang="en-US" altLang="zh-TW" dirty="0"/>
              <a:t>., root </a:t>
            </a:r>
            <a:r>
              <a:rPr lang="en-US" altLang="zh-TW" dirty="0" smtClean="0"/>
              <a:t>-&gt; </a:t>
            </a:r>
            <a:r>
              <a:rPr lang="en-US" altLang="zh-TW" dirty="0" err="1"/>
              <a:t>lhipjoint</a:t>
            </a:r>
            <a:r>
              <a:rPr lang="en-US" altLang="zh-TW" dirty="0"/>
              <a:t> </a:t>
            </a:r>
            <a:r>
              <a:rPr lang="en-US" altLang="zh-TW" dirty="0" smtClean="0"/>
              <a:t>-&gt; </a:t>
            </a:r>
            <a:r>
              <a:rPr lang="en-US" altLang="zh-TW" dirty="0" err="1"/>
              <a:t>lfemur</a:t>
            </a:r>
            <a:r>
              <a:rPr lang="en-US" altLang="zh-TW" dirty="0"/>
              <a:t> </a:t>
            </a:r>
            <a:r>
              <a:rPr lang="en-US" altLang="zh-TW" dirty="0" smtClean="0"/>
              <a:t>-&gt; </a:t>
            </a:r>
            <a:r>
              <a:rPr lang="en-US" altLang="zh-TW" dirty="0" err="1"/>
              <a:t>ltibia</a:t>
            </a:r>
            <a:r>
              <a:rPr lang="en-US" altLang="zh-TW" dirty="0"/>
              <a:t> </a:t>
            </a:r>
            <a:r>
              <a:rPr lang="en-US" altLang="zh-TW" dirty="0" smtClean="0"/>
              <a:t>-&gt; </a:t>
            </a:r>
            <a:r>
              <a:rPr lang="en-US" altLang="zh-TW" dirty="0" err="1" smtClean="0"/>
              <a:t>lfoot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lang="zh-TW" altLang="en-US" dirty="0"/>
          </a:p>
        </p:txBody>
      </p:sp>
      <p:pic>
        <p:nvPicPr>
          <p:cNvPr id="5" name="Picture 5" descr="image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2205038"/>
            <a:ext cx="5199062" cy="4406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124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Pose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1763688" y="1341438"/>
            <a:ext cx="5688012" cy="5110162"/>
            <a:chOff x="684213" y="1341438"/>
            <a:chExt cx="5688012" cy="5110162"/>
          </a:xfrm>
        </p:grpSpPr>
        <p:pic>
          <p:nvPicPr>
            <p:cNvPr id="4" name="內容版面配置區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84213" y="1341438"/>
              <a:ext cx="5688012" cy="5110162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文字方塊 7"/>
            <p:cNvSpPr txBox="1">
              <a:spLocks noChangeArrowheads="1"/>
            </p:cNvSpPr>
            <p:nvPr/>
          </p:nvSpPr>
          <p:spPr bwMode="auto">
            <a:xfrm>
              <a:off x="4021138" y="5719763"/>
              <a:ext cx="9461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/>
                <a:t>endPos</a:t>
              </a:r>
              <a:endParaRPr lang="zh-TW" altLang="en-US" sz="1800"/>
            </a:p>
          </p:txBody>
        </p:sp>
        <p:cxnSp>
          <p:nvCxnSpPr>
            <p:cNvPr id="6" name="直線單箭頭接點 5"/>
            <p:cNvCxnSpPr/>
            <p:nvPr/>
          </p:nvCxnSpPr>
          <p:spPr>
            <a:xfrm flipH="1">
              <a:off x="3563938" y="5934075"/>
              <a:ext cx="431800" cy="18573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字方塊 12"/>
            <p:cNvSpPr txBox="1">
              <a:spLocks noChangeArrowheads="1"/>
            </p:cNvSpPr>
            <p:nvPr/>
          </p:nvSpPr>
          <p:spPr bwMode="auto">
            <a:xfrm>
              <a:off x="3995738" y="4821238"/>
              <a:ext cx="10302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/>
                <a:t>startPos</a:t>
              </a:r>
              <a:endParaRPr lang="zh-TW" altLang="en-US" sz="2000"/>
            </a:p>
          </p:txBody>
        </p:sp>
        <p:cxnSp>
          <p:nvCxnSpPr>
            <p:cNvPr id="8" name="直線單箭頭接點 7"/>
            <p:cNvCxnSpPr>
              <a:stCxn id="7" idx="1"/>
            </p:cNvCxnSpPr>
            <p:nvPr/>
          </p:nvCxnSpPr>
          <p:spPr>
            <a:xfrm flipH="1" flipV="1">
              <a:off x="3203575" y="4581525"/>
              <a:ext cx="792163" cy="4397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17"/>
            <p:cNvSpPr txBox="1">
              <a:spLocks noChangeArrowheads="1"/>
            </p:cNvSpPr>
            <p:nvPr/>
          </p:nvSpPr>
          <p:spPr bwMode="auto">
            <a:xfrm>
              <a:off x="4021138" y="3546475"/>
              <a:ext cx="17272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/>
                <a:t>Local coordinate</a:t>
              </a:r>
              <a:endParaRPr lang="zh-TW" altLang="en-US" sz="1800"/>
            </a:p>
          </p:txBody>
        </p:sp>
        <p:cxnSp>
          <p:nvCxnSpPr>
            <p:cNvPr id="10" name="直線單箭頭接點 9"/>
            <p:cNvCxnSpPr/>
            <p:nvPr/>
          </p:nvCxnSpPr>
          <p:spPr>
            <a:xfrm flipH="1">
              <a:off x="3276600" y="3751263"/>
              <a:ext cx="744538" cy="56197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3774858" y="3244334"/>
              <a:ext cx="15942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Pose - example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261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Objective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Understand representations of motion capture </a:t>
            </a:r>
            <a:r>
              <a:rPr lang="en-US" altLang="zh-TW" sz="2800" dirty="0" smtClean="0"/>
              <a:t>data</a:t>
            </a:r>
          </a:p>
          <a:p>
            <a:pPr lvl="1"/>
            <a:r>
              <a:rPr lang="en-US" altLang="zh-TW" sz="2400" dirty="0" err="1"/>
              <a:t>asf</a:t>
            </a:r>
            <a:r>
              <a:rPr lang="en-US" altLang="zh-TW" sz="2400" dirty="0"/>
              <a:t>: acclaim skeleton file</a:t>
            </a:r>
          </a:p>
          <a:p>
            <a:pPr lvl="1"/>
            <a:r>
              <a:rPr lang="en-US" altLang="zh-TW" sz="2400" dirty="0" err="1" smtClean="0"/>
              <a:t>amc</a:t>
            </a:r>
            <a:r>
              <a:rPr lang="en-US" altLang="zh-TW" sz="2400" dirty="0"/>
              <a:t>: acclaim motion </a:t>
            </a:r>
            <a:r>
              <a:rPr lang="en-US" altLang="zh-TW" sz="2400" dirty="0" smtClean="0"/>
              <a:t>capture</a:t>
            </a:r>
          </a:p>
          <a:p>
            <a:pPr lvl="1"/>
            <a:endParaRPr lang="en-US" altLang="zh-TW" sz="2400" dirty="0" smtClean="0"/>
          </a:p>
          <a:p>
            <a:r>
              <a:rPr lang="en-US" altLang="zh-TW" sz="2800" dirty="0"/>
              <a:t>Implement forward kinematics of an </a:t>
            </a:r>
            <a:r>
              <a:rPr lang="en-US" altLang="zh-TW" sz="2800" dirty="0" smtClean="0"/>
              <a:t>hierarchical articulated system</a:t>
            </a:r>
          </a:p>
          <a:p>
            <a:endParaRPr lang="en-US" altLang="zh-TW" sz="2800" dirty="0" smtClean="0"/>
          </a:p>
          <a:p>
            <a:r>
              <a:rPr lang="en-US" altLang="zh-TW" sz="2800" dirty="0"/>
              <a:t>Time warping</a:t>
            </a: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284184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kinematics::Pose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Represent the bone’s translation &amp; rotation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sz="2400" dirty="0" err="1"/>
              <a:t>start_pos</a:t>
            </a:r>
            <a:r>
              <a:rPr lang="en-US" altLang="zh-TW" sz="2400" dirty="0"/>
              <a:t> the proximal end</a:t>
            </a:r>
          </a:p>
          <a:p>
            <a:pPr lvl="1"/>
            <a:r>
              <a:rPr lang="en-US" altLang="zh-TW" sz="2400" dirty="0" smtClean="0"/>
              <a:t> </a:t>
            </a:r>
            <a:r>
              <a:rPr lang="en-US" altLang="zh-TW" sz="2400" dirty="0" err="1"/>
              <a:t>end_pos</a:t>
            </a:r>
            <a:r>
              <a:rPr lang="en-US" altLang="zh-TW" sz="2400" dirty="0"/>
              <a:t> the distal end</a:t>
            </a:r>
          </a:p>
          <a:p>
            <a:pPr lvl="1"/>
            <a:r>
              <a:rPr lang="en-US" altLang="zh-TW" sz="2400" dirty="0" smtClean="0"/>
              <a:t> </a:t>
            </a:r>
            <a:r>
              <a:rPr lang="en-US" altLang="zh-TW" sz="2400" dirty="0"/>
              <a:t>rotation the rotation matrix</a:t>
            </a:r>
          </a:p>
          <a:p>
            <a:r>
              <a:rPr lang="en-US" altLang="zh-TW" sz="2800" dirty="0"/>
              <a:t>Show forward kinematics result by whole-body pose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sz="2400" dirty="0"/>
              <a:t>apply </a:t>
            </a:r>
            <a:r>
              <a:rPr lang="en-US" altLang="zh-TW" sz="2400" dirty="0" err="1"/>
              <a:t>gui</a:t>
            </a:r>
            <a:r>
              <a:rPr lang="en-US" altLang="zh-TW" sz="2400" dirty="0"/>
              <a:t>::Renderer::</a:t>
            </a:r>
            <a:r>
              <a:rPr lang="en-US" altLang="zh-TW" sz="2400" dirty="0" err="1"/>
              <a:t>DrawCylinder</a:t>
            </a:r>
            <a:endParaRPr lang="zh-TW" altLang="en-US" sz="2400" dirty="0"/>
          </a:p>
        </p:txBody>
      </p:sp>
      <p:grpSp>
        <p:nvGrpSpPr>
          <p:cNvPr id="10" name="群組 9"/>
          <p:cNvGrpSpPr/>
          <p:nvPr/>
        </p:nvGrpSpPr>
        <p:grpSpPr>
          <a:xfrm>
            <a:off x="2051720" y="4568081"/>
            <a:ext cx="5210175" cy="2173287"/>
            <a:chOff x="2201863" y="4167188"/>
            <a:chExt cx="5210175" cy="2173287"/>
          </a:xfrm>
        </p:grpSpPr>
        <p:sp>
          <p:nvSpPr>
            <p:cNvPr id="4" name="橢圓 3"/>
            <p:cNvSpPr/>
            <p:nvPr/>
          </p:nvSpPr>
          <p:spPr>
            <a:xfrm>
              <a:off x="6157913" y="4192588"/>
              <a:ext cx="501650" cy="4460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 rot="19930520">
              <a:off x="4314825" y="4905375"/>
              <a:ext cx="1941513" cy="3048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 rot="21311935">
              <a:off x="2201863" y="5499100"/>
              <a:ext cx="2076450" cy="29368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7" name="文字方塊 8"/>
            <p:cNvSpPr txBox="1">
              <a:spLocks noChangeArrowheads="1"/>
            </p:cNvSpPr>
            <p:nvPr/>
          </p:nvSpPr>
          <p:spPr bwMode="auto">
            <a:xfrm>
              <a:off x="6697663" y="4167188"/>
              <a:ext cx="714375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/>
                <a:t>root</a:t>
              </a:r>
              <a:endParaRPr lang="zh-TW" altLang="en-US" sz="2400"/>
            </a:p>
          </p:txBody>
        </p:sp>
        <p:sp>
          <p:nvSpPr>
            <p:cNvPr id="8" name="文字方塊 9"/>
            <p:cNvSpPr txBox="1">
              <a:spLocks noChangeArrowheads="1"/>
            </p:cNvSpPr>
            <p:nvPr/>
          </p:nvSpPr>
          <p:spPr bwMode="auto">
            <a:xfrm>
              <a:off x="5364163" y="5181600"/>
              <a:ext cx="1217612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/>
                <a:t>lhipjoint</a:t>
              </a:r>
              <a:endParaRPr lang="zh-TW" altLang="en-US" sz="2400"/>
            </a:p>
          </p:txBody>
        </p:sp>
        <p:sp>
          <p:nvSpPr>
            <p:cNvPr id="9" name="文字方塊 10"/>
            <p:cNvSpPr txBox="1">
              <a:spLocks noChangeArrowheads="1"/>
            </p:cNvSpPr>
            <p:nvPr/>
          </p:nvSpPr>
          <p:spPr bwMode="auto">
            <a:xfrm>
              <a:off x="2627313" y="5878513"/>
              <a:ext cx="1011237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/>
                <a:t>lfemur</a:t>
              </a:r>
              <a:endParaRPr lang="zh-TW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94156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acclaim Module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acclaim::Skeleton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data structure for the parsed </a:t>
            </a:r>
            <a:r>
              <a:rPr lang="en-US" altLang="zh-TW" dirty="0" err="1"/>
              <a:t>asf</a:t>
            </a:r>
            <a:r>
              <a:rPr lang="en-US" altLang="zh-TW" dirty="0"/>
              <a:t> </a:t>
            </a:r>
            <a:r>
              <a:rPr lang="en-US" altLang="zh-TW" dirty="0" smtClean="0"/>
              <a:t>file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acclaim::Motion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data structure for the parsed </a:t>
            </a:r>
            <a:r>
              <a:rPr lang="en-US" altLang="zh-TW" dirty="0" err="1"/>
              <a:t>amc</a:t>
            </a:r>
            <a:r>
              <a:rPr lang="en-US" altLang="zh-TW" dirty="0"/>
              <a:t> </a:t>
            </a:r>
            <a:r>
              <a:rPr lang="en-US" altLang="zh-TW" dirty="0" smtClean="0"/>
              <a:t>file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7503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acclaim::Skeleton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bone_ptr</a:t>
            </a:r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access the acclaim::Bone instance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Refer to “acclaim_FK_IKnote.pdf” for detailed definition </a:t>
            </a:r>
            <a:r>
              <a:rPr lang="en-US" altLang="zh-TW" dirty="0" smtClean="0"/>
              <a:t>of each variable</a:t>
            </a:r>
          </a:p>
          <a:p>
            <a:pPr lvl="1"/>
            <a:endParaRPr lang="en-US" altLang="zh-TW" dirty="0"/>
          </a:p>
          <a:p>
            <a:r>
              <a:rPr lang="en-US" altLang="zh-TW" dirty="0" err="1"/>
              <a:t>bone_num</a:t>
            </a:r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bone no. of the skeleton </a:t>
            </a:r>
            <a:r>
              <a:rPr lang="en-US" altLang="zh-TW" dirty="0" smtClean="0"/>
              <a:t>instance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6366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acclaim::Motion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joint_spatial_pos</a:t>
            </a:r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access the motion data of the indicated </a:t>
            </a:r>
            <a:r>
              <a:rPr lang="en-US" altLang="zh-TW" dirty="0" smtClean="0"/>
              <a:t>frame</a:t>
            </a:r>
          </a:p>
          <a:p>
            <a:pPr lvl="1"/>
            <a:endParaRPr lang="en-US" altLang="zh-TW" dirty="0"/>
          </a:p>
          <a:p>
            <a:r>
              <a:rPr lang="en-US" altLang="zh-TW" dirty="0" err="1"/>
              <a:t>whole_sequence</a:t>
            </a:r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access all motion data contained in the </a:t>
            </a:r>
            <a:r>
              <a:rPr lang="en-US" altLang="zh-TW" dirty="0" err="1"/>
              <a:t>amc</a:t>
            </a:r>
            <a:r>
              <a:rPr lang="en-US" altLang="zh-TW" dirty="0"/>
              <a:t> </a:t>
            </a:r>
            <a:r>
              <a:rPr lang="en-US" altLang="zh-TW" dirty="0" smtClean="0"/>
              <a:t>file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6524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param</a:t>
            </a:r>
            <a:r>
              <a:rPr lang="en-US" altLang="zh-TW" b="1" dirty="0"/>
              <a:t> Module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param</a:t>
            </a:r>
            <a:r>
              <a:rPr lang="en-US" altLang="zh-TW" dirty="0"/>
              <a:t>::</a:t>
            </a:r>
            <a:r>
              <a:rPr lang="en-US" altLang="zh-TW" dirty="0" err="1"/>
              <a:t>Config</a:t>
            </a:r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parse the parameter setting in </a:t>
            </a:r>
            <a:r>
              <a:rPr lang="en-US" altLang="zh-TW" dirty="0" smtClean="0"/>
              <a:t>the</a:t>
            </a:r>
            <a:br>
              <a:rPr lang="en-US" altLang="zh-TW" dirty="0" smtClean="0"/>
            </a:br>
            <a:r>
              <a:rPr lang="en-US" altLang="zh-TW" dirty="0" smtClean="0"/>
              <a:t>.\parameter\config.xml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9214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Forward Kinematics - What to Do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Load “</a:t>
            </a:r>
            <a:r>
              <a:rPr lang="en-US" altLang="zh-TW" dirty="0" err="1"/>
              <a:t>running.amc</a:t>
            </a:r>
            <a:r>
              <a:rPr lang="en-US" altLang="zh-TW" dirty="0"/>
              <a:t>” or “</a:t>
            </a:r>
            <a:r>
              <a:rPr lang="en-US" altLang="zh-TW" dirty="0" err="1" smtClean="0"/>
              <a:t>punch_kick.amc</a:t>
            </a:r>
            <a:r>
              <a:rPr lang="en-US" altLang="zh-TW" dirty="0" smtClean="0"/>
              <a:t>”</a:t>
            </a:r>
          </a:p>
          <a:p>
            <a:r>
              <a:rPr lang="en-US" altLang="zh-TW" dirty="0" smtClean="0"/>
              <a:t>Implement </a:t>
            </a:r>
            <a:r>
              <a:rPr lang="en-US" altLang="zh-TW" dirty="0"/>
              <a:t>kinematics::</a:t>
            </a:r>
            <a:r>
              <a:rPr lang="en-US" altLang="zh-TW" dirty="0" err="1"/>
              <a:t>ForwardSolver</a:t>
            </a:r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remove the instance helper::</a:t>
            </a:r>
            <a:r>
              <a:rPr lang="en-US" altLang="zh-TW" dirty="0" err="1"/>
              <a:t>ForwardKinematics</a:t>
            </a:r>
            <a:endParaRPr lang="en-US" altLang="zh-TW" dirty="0"/>
          </a:p>
          <a:p>
            <a:r>
              <a:rPr lang="en-US" altLang="zh-TW" dirty="0" err="1"/>
              <a:t>ComputeSkeletonPose</a:t>
            </a:r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input: motion data of a single </a:t>
            </a:r>
            <a:r>
              <a:rPr lang="en-US" altLang="zh-TW" dirty="0" smtClean="0"/>
              <a:t>frame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en-US" altLang="zh-TW" dirty="0"/>
              <a:t>math::Vector6dColl_t)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output: whole body pose (kinematics::</a:t>
            </a:r>
            <a:r>
              <a:rPr lang="en-US" altLang="zh-TW" dirty="0" err="1"/>
              <a:t>PoseColl_t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Implement </a:t>
            </a:r>
            <a:r>
              <a:rPr lang="en-US" altLang="zh-TW" dirty="0" err="1" smtClean="0"/>
              <a:t>ComputeSkeletonPose</a:t>
            </a:r>
            <a:r>
              <a:rPr lang="en-US" altLang="zh-TW" dirty="0" smtClean="0"/>
              <a:t> Using Quaternion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4448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Time Warping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kinematics::</a:t>
            </a:r>
            <a:r>
              <a:rPr lang="en-US" altLang="zh-TW" dirty="0" err="1"/>
              <a:t>TimeWarpHardConstraint_t</a:t>
            </a:r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 err="1"/>
              <a:t>frame_idx</a:t>
            </a:r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 err="1" smtClean="0"/>
              <a:t>play_second</a:t>
            </a:r>
            <a:endParaRPr lang="en-US" altLang="zh-TW" dirty="0"/>
          </a:p>
          <a:p>
            <a:r>
              <a:rPr lang="en-US" altLang="zh-TW" dirty="0"/>
              <a:t>Two sets of constraints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h: time step, n: frame no.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{0, 0.0}, {140, 150h},{</a:t>
            </a:r>
            <a:r>
              <a:rPr lang="en-US" altLang="zh-TW" dirty="0" smtClean="0"/>
              <a:t>n-1</a:t>
            </a:r>
            <a:r>
              <a:rPr lang="en-US" altLang="zh-TW" dirty="0"/>
              <a:t>, </a:t>
            </a:r>
            <a:r>
              <a:rPr lang="en-US" altLang="zh-TW" dirty="0" smtClean="0"/>
              <a:t>(n-1)h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{0, 0.0}, {160, 150h}, {</a:t>
            </a:r>
            <a:r>
              <a:rPr lang="en-US" altLang="zh-TW" dirty="0" smtClean="0"/>
              <a:t>n-1</a:t>
            </a:r>
            <a:r>
              <a:rPr lang="en-US" altLang="zh-TW" dirty="0"/>
              <a:t>, </a:t>
            </a:r>
            <a:r>
              <a:rPr lang="en-US" altLang="zh-TW" dirty="0" smtClean="0"/>
              <a:t>(n-1)h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access the constrained </a:t>
            </a:r>
            <a:r>
              <a:rPr lang="en-US" altLang="zh-TW" dirty="0" err="1"/>
              <a:t>frame_idx</a:t>
            </a:r>
            <a:r>
              <a:rPr lang="en-US" altLang="zh-TW" dirty="0"/>
              <a:t> </a:t>
            </a:r>
            <a:r>
              <a:rPr lang="en-US" altLang="zh-TW" dirty="0" smtClean="0"/>
              <a:t>via</a:t>
            </a:r>
            <a:br>
              <a:rPr lang="en-US" altLang="zh-TW" dirty="0" smtClean="0"/>
            </a:br>
            <a:r>
              <a:rPr lang="en-US" altLang="zh-TW" dirty="0" err="1" smtClean="0"/>
              <a:t>param</a:t>
            </a:r>
            <a:r>
              <a:rPr lang="en-US" altLang="zh-TW" dirty="0"/>
              <a:t>_-&gt;value&lt;int32_t</a:t>
            </a:r>
            <a:r>
              <a:rPr lang="en-US" altLang="zh-TW" dirty="0" smtClean="0"/>
              <a:t>&gt;(</a:t>
            </a:r>
            <a:br>
              <a:rPr lang="en-US" altLang="zh-TW" dirty="0" smtClean="0"/>
            </a:br>
            <a:r>
              <a:rPr lang="en-US" altLang="zh-TW" dirty="0" smtClean="0"/>
              <a:t>"</a:t>
            </a:r>
            <a:r>
              <a:rPr lang="en-US" altLang="zh-TW" dirty="0" err="1" smtClean="0"/>
              <a:t>time_warp.desired_catch_frame_idx</a:t>
            </a:r>
            <a:r>
              <a:rPr lang="en-US" altLang="zh-TW" dirty="0" smtClean="0"/>
              <a:t>“</a:t>
            </a:r>
            <a:br>
              <a:rPr lang="en-US" altLang="zh-TW" dirty="0" smtClean="0"/>
            </a:br>
            <a:r>
              <a:rPr lang="en-US" altLang="zh-TW" dirty="0" smtClean="0"/>
              <a:t>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3139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h: time step, n: frame no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{</a:t>
            </a:r>
            <a:r>
              <a:rPr lang="en-US" altLang="zh-TW" dirty="0"/>
              <a:t>0, 0.0}, {140, 150h},{</a:t>
            </a:r>
            <a:r>
              <a:rPr lang="en-US" altLang="zh-TW" dirty="0" smtClean="0"/>
              <a:t>n-1</a:t>
            </a:r>
            <a:r>
              <a:rPr lang="en-US" altLang="zh-TW" dirty="0"/>
              <a:t>, </a:t>
            </a:r>
            <a:r>
              <a:rPr lang="en-US" altLang="zh-TW" dirty="0" smtClean="0"/>
              <a:t>(n-1)h}</a:t>
            </a:r>
          </a:p>
          <a:p>
            <a:pPr lvl="1"/>
            <a:r>
              <a:rPr lang="en-US" altLang="zh-TW" dirty="0" smtClean="0"/>
              <a:t>{</a:t>
            </a:r>
            <a:r>
              <a:rPr lang="en-US" altLang="zh-TW" dirty="0"/>
              <a:t>0, 0.0}, {160, 150h}, {</a:t>
            </a:r>
            <a:r>
              <a:rPr lang="en-US" altLang="zh-TW" dirty="0" smtClean="0"/>
              <a:t>n-1</a:t>
            </a:r>
            <a:r>
              <a:rPr lang="en-US" altLang="zh-TW" dirty="0"/>
              <a:t>, </a:t>
            </a:r>
            <a:r>
              <a:rPr lang="en-US" altLang="zh-TW" dirty="0" smtClean="0"/>
              <a:t>(n-1)h</a:t>
            </a:r>
            <a:r>
              <a:rPr lang="en-US" altLang="zh-TW" dirty="0"/>
              <a:t>}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62" y="3284984"/>
            <a:ext cx="6400006" cy="2880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788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Time Warping - What to Do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Load “</a:t>
            </a:r>
            <a:r>
              <a:rPr lang="en-US" altLang="zh-TW" dirty="0" err="1"/>
              <a:t>punch_kick.amc</a:t>
            </a:r>
            <a:r>
              <a:rPr lang="en-US" altLang="zh-TW" dirty="0"/>
              <a:t>”</a:t>
            </a:r>
          </a:p>
          <a:p>
            <a:r>
              <a:rPr lang="en-US" altLang="zh-TW" dirty="0"/>
              <a:t>Implement kinematics::</a:t>
            </a:r>
            <a:r>
              <a:rPr lang="en-US" altLang="zh-TW" dirty="0" err="1"/>
              <a:t>TimeWarper</a:t>
            </a:r>
            <a:endParaRPr lang="en-US" altLang="zh-TW" dirty="0"/>
          </a:p>
          <a:p>
            <a:r>
              <a:rPr lang="en-US" altLang="zh-TW" dirty="0" err="1"/>
              <a:t>ComputeWarpedMotion</a:t>
            </a:r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input: hard constraints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output: whole sequence of warped motion</a:t>
            </a:r>
          </a:p>
          <a:p>
            <a:r>
              <a:rPr lang="en-US" altLang="zh-TW" dirty="0"/>
              <a:t>Your character should catch the ball after warping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pass two sets of constraints listed on the previous page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970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Interpolation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Quaternion</a:t>
            </a:r>
          </a:p>
          <a:p>
            <a:r>
              <a:rPr lang="en-US" altLang="zh-TW" dirty="0" smtClean="0"/>
              <a:t>Linear interpolation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3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Forward </a:t>
            </a:r>
            <a:r>
              <a:rPr lang="en-US" altLang="zh-TW" b="1" dirty="0" smtClean="0"/>
              <a:t>Kinematics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Convert motion data from joint space to </a:t>
            </a:r>
            <a:r>
              <a:rPr lang="en-US" altLang="zh-TW" dirty="0" smtClean="0"/>
              <a:t>the Cartesian space</a:t>
            </a:r>
          </a:p>
          <a:p>
            <a:endParaRPr lang="en-US" altLang="zh-TW" dirty="0"/>
          </a:p>
          <a:p>
            <a:r>
              <a:rPr lang="en-US" altLang="zh-TW" dirty="0"/>
              <a:t>Reference</a:t>
            </a:r>
          </a:p>
          <a:p>
            <a:pPr lvl="1"/>
            <a:r>
              <a:rPr lang="en-US" altLang="zh-TW" dirty="0" smtClean="0"/>
              <a:t>acclaim_FK_IKnote.pdf</a:t>
            </a:r>
            <a:r>
              <a:rPr lang="en-US" altLang="zh-TW" dirty="0"/>
              <a:t>, p.1-p.4</a:t>
            </a:r>
          </a:p>
          <a:p>
            <a:pPr lvl="1"/>
            <a:r>
              <a:rPr lang="en-US" altLang="zh-TW" dirty="0" smtClean="0"/>
              <a:t>kinematics.pptx</a:t>
            </a:r>
            <a:r>
              <a:rPr lang="en-US" altLang="zh-TW" dirty="0"/>
              <a:t>, p.6-p.19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466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Grading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Froward kinematics 60</a:t>
            </a:r>
            <a:r>
              <a:rPr lang="en-US" altLang="zh-TW" dirty="0" smtClean="0"/>
              <a:t>%</a:t>
            </a:r>
          </a:p>
          <a:p>
            <a:pPr lvl="1"/>
            <a:r>
              <a:rPr lang="en-US" altLang="zh-TW" dirty="0" smtClean="0"/>
              <a:t>Using Quaternion</a:t>
            </a:r>
            <a:endParaRPr lang="en-US" altLang="zh-TW" dirty="0"/>
          </a:p>
          <a:p>
            <a:r>
              <a:rPr lang="en-US" altLang="zh-TW" dirty="0"/>
              <a:t>Time warping 30</a:t>
            </a:r>
            <a:r>
              <a:rPr lang="en-US" altLang="zh-TW" dirty="0" smtClean="0"/>
              <a:t>%</a:t>
            </a:r>
          </a:p>
          <a:p>
            <a:pPr lvl="1"/>
            <a:r>
              <a:rPr lang="en-US" altLang="zh-TW" dirty="0" smtClean="0"/>
              <a:t>Using Quaternion</a:t>
            </a:r>
            <a:endParaRPr lang="en-US" altLang="zh-TW" dirty="0"/>
          </a:p>
          <a:p>
            <a:r>
              <a:rPr lang="en-US" altLang="zh-TW" dirty="0"/>
              <a:t>Report 10</a:t>
            </a:r>
            <a:r>
              <a:rPr lang="en-US" altLang="zh-TW" dirty="0" smtClean="0"/>
              <a:t>%</a:t>
            </a:r>
          </a:p>
          <a:p>
            <a:r>
              <a:rPr lang="en-US" altLang="zh-TW" dirty="0" smtClean="0"/>
              <a:t>Bonus 10%</a:t>
            </a:r>
          </a:p>
        </p:txBody>
      </p:sp>
    </p:spTree>
    <p:extLst>
      <p:ext uri="{BB962C8B-B14F-4D97-AF65-F5344CB8AC3E}">
        <p14:creationId xmlns:p14="http://schemas.microsoft.com/office/powerpoint/2010/main" val="222792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Bonus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remove the </a:t>
            </a:r>
            <a:r>
              <a:rPr lang="en-US" altLang="zh-TW" dirty="0" smtClean="0"/>
              <a:t>instance</a:t>
            </a:r>
            <a:br>
              <a:rPr lang="en-US" altLang="zh-TW" dirty="0" smtClean="0"/>
            </a:br>
            <a:r>
              <a:rPr lang="en-US" altLang="zh-TW" dirty="0" err="1" smtClean="0"/>
              <a:t>helper_fk</a:t>
            </a:r>
            <a:r>
              <a:rPr lang="en-US" altLang="zh-TW" dirty="0"/>
              <a:t>_-&gt;</a:t>
            </a:r>
            <a:r>
              <a:rPr lang="en-US" altLang="zh-TW" dirty="0" err="1"/>
              <a:t>ConstructArticPath</a:t>
            </a:r>
            <a:r>
              <a:rPr lang="en-US" altLang="zh-TW" dirty="0" smtClean="0"/>
              <a:t>();</a:t>
            </a:r>
            <a:br>
              <a:rPr lang="en-US" altLang="zh-TW" dirty="0" smtClean="0"/>
            </a:br>
            <a:r>
              <a:rPr lang="en-US" altLang="zh-TW" dirty="0" smtClean="0"/>
              <a:t>and construct it by yourself</a:t>
            </a:r>
          </a:p>
          <a:p>
            <a:r>
              <a:rPr lang="en-US" altLang="zh-TW" dirty="0" smtClean="0"/>
              <a:t>Implement FK by other </a:t>
            </a:r>
            <a:r>
              <a:rPr lang="en-US" altLang="zh-TW" dirty="0" smtClean="0">
                <a:ea typeface="新細明體" charset="-120"/>
              </a:rPr>
              <a:t>Representing 3D rotations</a:t>
            </a:r>
            <a:endParaRPr lang="en-US" altLang="zh-TW" dirty="0"/>
          </a:p>
          <a:p>
            <a:r>
              <a:rPr lang="en-US" altLang="zh-TW" dirty="0" smtClean="0">
                <a:ea typeface="新細明體" charset="-120"/>
              </a:rPr>
              <a:t>Notice : </a:t>
            </a:r>
            <a:r>
              <a:rPr lang="en-US" altLang="zh-TW" dirty="0" smtClean="0"/>
              <a:t>Mention it in your report</a:t>
            </a:r>
            <a:endParaRPr lang="en-US" altLang="zh-TW" dirty="0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958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Suggested Outline of Report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Introduction/Motivation</a:t>
            </a:r>
          </a:p>
          <a:p>
            <a:r>
              <a:rPr lang="en-US" altLang="zh-TW" dirty="0"/>
              <a:t>Fundamentals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describe local &amp; global coordinate in your words</a:t>
            </a:r>
          </a:p>
          <a:p>
            <a:r>
              <a:rPr lang="en-US" altLang="zh-TW" dirty="0" smtClean="0"/>
              <a:t>Implementation</a:t>
            </a:r>
            <a:endParaRPr lang="en-US" altLang="zh-TW" dirty="0"/>
          </a:p>
          <a:p>
            <a:r>
              <a:rPr lang="en-US" altLang="zh-TW" dirty="0" smtClean="0"/>
              <a:t>Result </a:t>
            </a:r>
            <a:r>
              <a:rPr lang="en-US" altLang="zh-TW" dirty="0"/>
              <a:t>&amp; Discussion</a:t>
            </a:r>
          </a:p>
          <a:p>
            <a:r>
              <a:rPr lang="en-US" altLang="zh-TW" dirty="0"/>
              <a:t>Conclusion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935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Submission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Compress all materials into a zip file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ensure your solution could be built successfully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naming rule: </a:t>
            </a:r>
            <a:r>
              <a:rPr lang="en-US" altLang="zh-TW" dirty="0" smtClean="0"/>
              <a:t>CA2_ID_Version</a:t>
            </a:r>
            <a:br>
              <a:rPr lang="en-US" altLang="zh-TW" dirty="0" smtClean="0"/>
            </a:br>
            <a:r>
              <a:rPr lang="en-US" altLang="zh-TW" dirty="0" smtClean="0"/>
              <a:t>e.g</a:t>
            </a:r>
            <a:r>
              <a:rPr lang="en-US" altLang="zh-TW" dirty="0"/>
              <a:t>., CA2_1234567_v01.zip</a:t>
            </a:r>
          </a:p>
          <a:p>
            <a:r>
              <a:rPr lang="en-US" altLang="zh-TW" dirty="0"/>
              <a:t>Your zip file shall contain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source code (without boost &amp; Eigen)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report in pdf or MS word format, no more than 10 pages</a:t>
            </a:r>
          </a:p>
          <a:p>
            <a:r>
              <a:rPr lang="en-US" altLang="zh-TW" dirty="0"/>
              <a:t>Update to E3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no limit to the no. of times you can upload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the latest version is your final submission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50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Due Date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2018/05/16 , 23:59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74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Late and Cheating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Late policies</a:t>
            </a:r>
          </a:p>
          <a:p>
            <a:pPr lvl="1"/>
            <a:r>
              <a:rPr lang="en-US" altLang="zh-TW" dirty="0" smtClean="0"/>
              <a:t>Penalty of 10 points of the value of the assignment/day</a:t>
            </a:r>
          </a:p>
          <a:p>
            <a:r>
              <a:rPr lang="en-US" altLang="zh-TW" dirty="0" smtClean="0"/>
              <a:t>Cheating policies</a:t>
            </a:r>
          </a:p>
          <a:p>
            <a:pPr lvl="1"/>
            <a:r>
              <a:rPr lang="en-US" altLang="zh-TW" dirty="0" smtClean="0"/>
              <a:t>0 points for any cheating on assignments</a:t>
            </a:r>
          </a:p>
          <a:p>
            <a:pPr lvl="1"/>
            <a:r>
              <a:rPr lang="en-US" altLang="zh-TW" dirty="0" smtClean="0"/>
              <a:t>Allowing another student to examine your code is also considered as cheating </a:t>
            </a:r>
          </a:p>
        </p:txBody>
      </p:sp>
    </p:spTree>
    <p:extLst>
      <p:ext uri="{BB962C8B-B14F-4D97-AF65-F5344CB8AC3E}">
        <p14:creationId xmlns:p14="http://schemas.microsoft.com/office/powerpoint/2010/main" val="374925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You can find TA in…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Email:</a:t>
            </a:r>
          </a:p>
          <a:p>
            <a:pPr lvl="1">
              <a:defRPr/>
            </a:pPr>
            <a:r>
              <a:rPr lang="en-US" altLang="zh-TW" dirty="0" smtClean="0"/>
              <a:t>liou8308@gmail.com</a:t>
            </a:r>
            <a:endParaRPr lang="en-US" altLang="zh-TW" dirty="0"/>
          </a:p>
          <a:p>
            <a:pPr>
              <a:defRPr/>
            </a:pPr>
            <a:r>
              <a:rPr lang="en-US" altLang="zh-TW" dirty="0"/>
              <a:t>Lab EC229B</a:t>
            </a:r>
          </a:p>
          <a:p>
            <a:pPr lvl="1">
              <a:defRPr/>
            </a:pPr>
            <a:r>
              <a:rPr lang="en-US" altLang="zh-TW" dirty="0"/>
              <a:t>Need appointment</a:t>
            </a:r>
          </a:p>
          <a:p>
            <a:pPr lvl="1">
              <a:defRPr/>
            </a:pPr>
            <a:r>
              <a:rPr lang="en-US" altLang="zh-TW" dirty="0"/>
              <a:t>Please briefly mention your question when you contact </a:t>
            </a:r>
            <a:r>
              <a:rPr lang="en-US" altLang="zh-TW" dirty="0" smtClean="0"/>
              <a:t>me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8171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k_dem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5656" y="720000"/>
            <a:ext cx="6358400" cy="5400000"/>
          </a:xfrm>
        </p:spPr>
      </p:pic>
    </p:spTree>
    <p:extLst>
      <p:ext uri="{BB962C8B-B14F-4D97-AF65-F5344CB8AC3E}">
        <p14:creationId xmlns:p14="http://schemas.microsoft.com/office/powerpoint/2010/main" val="282969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Time </a:t>
            </a:r>
            <a:r>
              <a:rPr lang="en-US" altLang="zh-TW" b="1" dirty="0" smtClean="0"/>
              <a:t>Warping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Modify the given motion sequences with </a:t>
            </a:r>
            <a:r>
              <a:rPr lang="en-US" altLang="zh-TW" dirty="0" smtClean="0"/>
              <a:t>arbitrary profile</a:t>
            </a:r>
          </a:p>
          <a:p>
            <a:endParaRPr lang="en-US" altLang="zh-TW" dirty="0"/>
          </a:p>
          <a:p>
            <a:r>
              <a:rPr lang="en-US" altLang="zh-TW" dirty="0"/>
              <a:t>Reference</a:t>
            </a:r>
          </a:p>
          <a:p>
            <a:pPr lvl="1"/>
            <a:r>
              <a:rPr lang="en-US" altLang="zh-TW" dirty="0" smtClean="0"/>
              <a:t>keyframing.pptx</a:t>
            </a:r>
            <a:r>
              <a:rPr lang="en-US" altLang="zh-TW" dirty="0"/>
              <a:t>, p.40-p.50</a:t>
            </a:r>
          </a:p>
          <a:p>
            <a:pPr lvl="1"/>
            <a:r>
              <a:rPr lang="en-US" altLang="zh-TW" dirty="0" smtClean="0"/>
              <a:t>acclaim_FK_IKnote.pdf</a:t>
            </a:r>
            <a:r>
              <a:rPr lang="en-US" altLang="zh-TW" dirty="0"/>
              <a:t>, section “Motion interpolation”, </a:t>
            </a:r>
            <a:r>
              <a:rPr lang="en-US" altLang="zh-TW" dirty="0" smtClean="0"/>
              <a:t>on p.7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066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eractive_time_warping.mov">
            <a:hlinkClick r:id="" action="ppaction://media"/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608" y="720000"/>
            <a:ext cx="7186109" cy="5400000"/>
          </a:xfrm>
        </p:spPr>
      </p:pic>
    </p:spTree>
    <p:extLst>
      <p:ext uri="{BB962C8B-B14F-4D97-AF65-F5344CB8AC3E}">
        <p14:creationId xmlns:p14="http://schemas.microsoft.com/office/powerpoint/2010/main" val="2628806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me_warping_140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5656" y="720000"/>
            <a:ext cx="6347036" cy="5400000"/>
          </a:xfrm>
        </p:spPr>
      </p:pic>
    </p:spTree>
    <p:extLst>
      <p:ext uri="{BB962C8B-B14F-4D97-AF65-F5344CB8AC3E}">
        <p14:creationId xmlns:p14="http://schemas.microsoft.com/office/powerpoint/2010/main" val="128992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time_warping_160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608" y="720000"/>
            <a:ext cx="7199368" cy="5400000"/>
          </a:xfrm>
        </p:spPr>
      </p:pic>
    </p:spTree>
    <p:extLst>
      <p:ext uri="{BB962C8B-B14F-4D97-AF65-F5344CB8AC3E}">
        <p14:creationId xmlns:p14="http://schemas.microsoft.com/office/powerpoint/2010/main" val="104805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Windows </a:t>
            </a:r>
            <a:r>
              <a:rPr lang="en-US" altLang="zh-TW" dirty="0" smtClean="0"/>
              <a:t>10</a:t>
            </a:r>
          </a:p>
          <a:p>
            <a:endParaRPr lang="en-US" altLang="zh-TW" dirty="0"/>
          </a:p>
          <a:p>
            <a:r>
              <a:rPr lang="en-US" altLang="zh-TW" dirty="0"/>
              <a:t>Microsoft Visual Studio Professional </a:t>
            </a:r>
            <a:r>
              <a:rPr lang="en-US" altLang="zh-TW" dirty="0" smtClean="0"/>
              <a:t>2013</a:t>
            </a:r>
          </a:p>
          <a:p>
            <a:endParaRPr lang="en-US" altLang="zh-TW" dirty="0"/>
          </a:p>
          <a:p>
            <a:r>
              <a:rPr lang="en-US" altLang="zh-TW" dirty="0"/>
              <a:t>Third party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 err="1"/>
              <a:t>fltk</a:t>
            </a:r>
            <a:r>
              <a:rPr lang="en-US" altLang="zh-TW" dirty="0"/>
              <a:t>: </a:t>
            </a:r>
            <a:r>
              <a:rPr lang="en-US" altLang="zh-TW" dirty="0" err="1"/>
              <a:t>gui</a:t>
            </a:r>
            <a:endParaRPr lang="en-US" altLang="zh-TW" dirty="0"/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Eigen: matrix operations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boost: useful utilities beyond </a:t>
            </a:r>
            <a:r>
              <a:rPr lang="en-US" altLang="zh-TW" dirty="0" smtClean="0"/>
              <a:t>STL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9093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Words>896</Words>
  <Application>Microsoft Office PowerPoint</Application>
  <PresentationFormat>如螢幕大小 (4:3)</PresentationFormat>
  <Paragraphs>213</Paragraphs>
  <Slides>36</Slides>
  <Notes>0</Notes>
  <HiddenSlides>0</HiddenSlides>
  <MMClips>4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37" baseType="lpstr">
      <vt:lpstr>Office 佈景主題</vt:lpstr>
      <vt:lpstr>Forward Kinematics</vt:lpstr>
      <vt:lpstr>Objective</vt:lpstr>
      <vt:lpstr>Forward Kinematics</vt:lpstr>
      <vt:lpstr>PowerPoint 簡報</vt:lpstr>
      <vt:lpstr>Time Warping</vt:lpstr>
      <vt:lpstr>PowerPoint 簡報</vt:lpstr>
      <vt:lpstr>PowerPoint 簡報</vt:lpstr>
      <vt:lpstr>PowerPoint 簡報</vt:lpstr>
      <vt:lpstr>Environment</vt:lpstr>
      <vt:lpstr>gui Module</vt:lpstr>
      <vt:lpstr>gui::MainWindow</vt:lpstr>
      <vt:lpstr>gui::Display</vt:lpstr>
      <vt:lpstr>math Module</vt:lpstr>
      <vt:lpstr>math Module</vt:lpstr>
      <vt:lpstr>math Module</vt:lpstr>
      <vt:lpstr>math Module</vt:lpstr>
      <vt:lpstr>math utilities</vt:lpstr>
      <vt:lpstr>kinematics Module</vt:lpstr>
      <vt:lpstr>Pose example</vt:lpstr>
      <vt:lpstr>kinematics::Pose</vt:lpstr>
      <vt:lpstr>acclaim Module</vt:lpstr>
      <vt:lpstr>acclaim::Skeleton</vt:lpstr>
      <vt:lpstr>acclaim::Motion</vt:lpstr>
      <vt:lpstr>param Module</vt:lpstr>
      <vt:lpstr>Forward Kinematics - What to Do</vt:lpstr>
      <vt:lpstr>Time Warping</vt:lpstr>
      <vt:lpstr>PowerPoint 簡報</vt:lpstr>
      <vt:lpstr>Time Warping - What to Do</vt:lpstr>
      <vt:lpstr>Interpolation </vt:lpstr>
      <vt:lpstr>Grading</vt:lpstr>
      <vt:lpstr>Bonus</vt:lpstr>
      <vt:lpstr>Suggested Outline of Report</vt:lpstr>
      <vt:lpstr>Submission</vt:lpstr>
      <vt:lpstr>Due Date</vt:lpstr>
      <vt:lpstr>Late and Cheating</vt:lpstr>
      <vt:lpstr>You can find TA in…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Forward Kinematics</dc:title>
  <dc:creator>wind</dc:creator>
  <cp:lastModifiedBy>wind</cp:lastModifiedBy>
  <cp:revision>14</cp:revision>
  <dcterms:created xsi:type="dcterms:W3CDTF">2018-05-02T05:31:17Z</dcterms:created>
  <dcterms:modified xsi:type="dcterms:W3CDTF">2018-05-02T12:07:19Z</dcterms:modified>
</cp:coreProperties>
</file>